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09" r:id="rId5"/>
    <p:sldId id="306" r:id="rId6"/>
    <p:sldId id="311" r:id="rId7"/>
    <p:sldId id="296" r:id="rId8"/>
    <p:sldId id="312" r:id="rId9"/>
    <p:sldId id="313" r:id="rId10"/>
    <p:sldId id="297" r:id="rId11"/>
    <p:sldId id="288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04" r:id="rId34"/>
    <p:sldId id="335" r:id="rId35"/>
    <p:sldId id="3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24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XAMPP – Cross-platform, </a:t>
            </a:r>
            <a:r>
              <a:rPr lang="en-US" dirty="0" err="1"/>
              <a:t>apache</a:t>
            </a:r>
            <a:r>
              <a:rPr lang="en-US" dirty="0"/>
              <a:t>, </a:t>
            </a:r>
            <a:r>
              <a:rPr lang="en-US" dirty="0" err="1"/>
              <a:t>mysql</a:t>
            </a:r>
            <a:r>
              <a:rPr lang="en-US" dirty="0"/>
              <a:t> (maria </a:t>
            </a:r>
            <a:r>
              <a:rPr lang="en-US" dirty="0" err="1"/>
              <a:t>db</a:t>
            </a:r>
            <a:r>
              <a:rPr lang="en-US" dirty="0"/>
              <a:t>) </a:t>
            </a:r>
            <a:r>
              <a:rPr lang="en-US" dirty="0" err="1"/>
              <a:t>php</a:t>
            </a:r>
            <a:r>
              <a:rPr lang="en-US" dirty="0"/>
              <a:t> and </a:t>
            </a:r>
            <a:r>
              <a:rPr lang="en-US" dirty="0" err="1"/>
              <a:t>perl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96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Unified modeling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9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Relationship between each of the classes as well as attributes and methods (functions)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05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60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 of several functions, tried to keep this very simple and modular, along with readability for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9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3" y="4379975"/>
            <a:ext cx="4067591" cy="986783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David Ashby</a:t>
            </a:r>
          </a:p>
          <a:p>
            <a:r>
              <a:rPr lang="en-US" dirty="0"/>
              <a:t>The University of Arizona Global Campus</a:t>
            </a:r>
          </a:p>
          <a:p>
            <a:r>
              <a:rPr lang="en-US" dirty="0"/>
              <a:t>CST 499: Capstone Computer Software Technology</a:t>
            </a:r>
          </a:p>
          <a:p>
            <a:r>
              <a:rPr lang="en-US" dirty="0"/>
              <a:t>Instructor Amr Elchouemi</a:t>
            </a:r>
          </a:p>
          <a:p>
            <a:r>
              <a:rPr lang="en-US" dirty="0"/>
              <a:t>9/26/2022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Login Page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44464-3791-2694-D478-210F78D7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269"/>
            <a:ext cx="12192000" cy="553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14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Profile Page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5E97E-F8BC-01BE-9534-FC6261077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269"/>
            <a:ext cx="12192000" cy="54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24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Course Schedule Page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67107-EB69-9B2B-5CAB-538760B7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268"/>
            <a:ext cx="12192000" cy="553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3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Search Courses Page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F748E-6B24-A65E-953A-080BEBB7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269"/>
            <a:ext cx="12192000" cy="55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49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Register Course Page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CE54FF-65D5-709C-254F-5146AFAB3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268"/>
            <a:ext cx="12192000" cy="54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3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Register Course Page contd.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4C43D-2073-0349-4A3B-8E9A6BCE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51"/>
            <a:ext cx="12192000" cy="52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53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Course Schedule Page – Drop Course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2EC40-BA36-17FB-84B6-BB1E207D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354"/>
            <a:ext cx="12192000" cy="526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Course Schedule Page – Drop Course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CBEEE-CEE9-418A-0224-CC53114D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269"/>
            <a:ext cx="12192000" cy="54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1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Course Schedule Page – Drop Course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72BED-B3CA-42E7-1936-A305C44B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268"/>
            <a:ext cx="12192000" cy="546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10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Waitlist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F0EF3A-5B32-437A-5D77-34806B4D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38" y="1137883"/>
            <a:ext cx="11520724" cy="46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99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/>
          <a:p>
            <a:r>
              <a:rPr lang="en-ZA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74100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Summarize key aspects of the Software Requirements Specification (SRS)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Showcase the UML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 the Course Enrollment System – Landing, Login, Registration, Profile, Schedule, Courses, and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 MySQL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 the PHP code that was used</a:t>
            </a:r>
          </a:p>
        </p:txBody>
      </p:sp>
      <p:pic>
        <p:nvPicPr>
          <p:cNvPr id="17" name="Picture Placeholder 16" descr="team member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Notification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B96CAD-B9C2-6636-30D1-9E3DF742F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143" y="1006269"/>
            <a:ext cx="8147714" cy="53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69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MySQL Database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2022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0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MySQL Database and Tables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2AE63B-6DEB-BB55-B65E-215FFBC4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006269"/>
            <a:ext cx="89058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4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Student Table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17503-69AA-D839-4293-8022231A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656"/>
            <a:ext cx="12192000" cy="487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26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Course Table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F74DF2-BBD1-1C9B-E0E2-372ACDFB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085623"/>
            <a:ext cx="75342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46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Course Table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F74DF2-BBD1-1C9B-E0E2-372ACDFB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085623"/>
            <a:ext cx="75342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3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Available Table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26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E64A5-9512-B15B-9886-492D08A3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24" y="1390650"/>
            <a:ext cx="7013151" cy="47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6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Enrollment Table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36C156-A36F-AFE0-E72C-6872D9C42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656" y="1112865"/>
            <a:ext cx="4738687" cy="53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81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Notification Table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28</a:t>
            </a:fld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538C2-5F2E-435B-8875-4E73AB56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10" y="1308902"/>
            <a:ext cx="9567081" cy="43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28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Waitlist Table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29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078A4-D158-2C8D-9B75-C8F0E738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006269"/>
            <a:ext cx="7829550" cy="54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1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Software Requirements Specification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 a functional course enrollment system where students can view, add, and drop courses.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/>
          <a:lstStyle/>
          <a:p>
            <a:r>
              <a:rPr lang="en-US" dirty="0"/>
              <a:t>XAMPP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PHP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071178"/>
            <a:ext cx="2743200" cy="2763162"/>
          </a:xfrm>
        </p:spPr>
        <p:txBody>
          <a:bodyPr>
            <a:noAutofit/>
          </a:bodyPr>
          <a:lstStyle/>
          <a:p>
            <a:r>
              <a:rPr lang="en-US" sz="1000" dirty="0"/>
              <a:t>Students can:</a:t>
            </a:r>
          </a:p>
          <a:p>
            <a:r>
              <a:rPr lang="en-US" sz="1000" dirty="0"/>
              <a:t>Create an account, login, logout, or reset their password</a:t>
            </a:r>
          </a:p>
          <a:p>
            <a:r>
              <a:rPr lang="en-US" sz="1000" dirty="0"/>
              <a:t>View their Profile</a:t>
            </a:r>
          </a:p>
          <a:p>
            <a:r>
              <a:rPr lang="en-US" sz="1000" dirty="0"/>
              <a:t>View their Schedule</a:t>
            </a:r>
          </a:p>
          <a:p>
            <a:r>
              <a:rPr lang="en-US" sz="1000" dirty="0"/>
              <a:t>Register for Courses</a:t>
            </a:r>
          </a:p>
          <a:p>
            <a:r>
              <a:rPr lang="en-US" sz="1000" dirty="0"/>
              <a:t>Get added to the waitlist</a:t>
            </a:r>
          </a:p>
          <a:p>
            <a:r>
              <a:rPr lang="en-US" sz="1000" dirty="0"/>
              <a:t>Get notified when course is available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9152" y="233965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5899" y="2339658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1432" y="2339658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720" y="975132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/>
              <a:t>PHP Source Code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3C0D12-D1A8-2258-2C57-111BD0DF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75" y="1604976"/>
            <a:ext cx="5683250" cy="449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720" y="975132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/>
              <a:t>PHP Source Code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4B939-CE21-F7D0-8098-B79B3F2D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390" y="1575523"/>
            <a:ext cx="5720228" cy="43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79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4136" y="3549068"/>
            <a:ext cx="3043727" cy="2651760"/>
          </a:xfrm>
        </p:spPr>
        <p:txBody>
          <a:bodyPr/>
          <a:lstStyle/>
          <a:p>
            <a:r>
              <a:rPr lang="en-US" dirty="0"/>
              <a:t>David Ashby</a:t>
            </a:r>
          </a:p>
          <a:p>
            <a:r>
              <a:rPr lang="en-US" dirty="0"/>
              <a:t>https://github.com/dashby01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59810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UML Designs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2B3E2FE-7DBF-8B9D-101C-F6203C31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4" y="794759"/>
            <a:ext cx="2161425" cy="5272755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F534AFC0-6CB7-B536-986E-B2822C577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792622"/>
            <a:ext cx="2884334" cy="527275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5ADB3B-F6D7-834B-C210-13EDC7F4455E}"/>
              </a:ext>
            </a:extLst>
          </p:cNvPr>
          <p:cNvSpPr txBox="1">
            <a:spLocks/>
          </p:cNvSpPr>
          <p:nvPr/>
        </p:nvSpPr>
        <p:spPr>
          <a:xfrm>
            <a:off x="3417019" y="1994849"/>
            <a:ext cx="3625226" cy="56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 Case Diagram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6D9F80C-8DC5-712C-AAB4-0E5F4A708956}"/>
              </a:ext>
            </a:extLst>
          </p:cNvPr>
          <p:cNvSpPr txBox="1">
            <a:spLocks/>
          </p:cNvSpPr>
          <p:nvPr/>
        </p:nvSpPr>
        <p:spPr>
          <a:xfrm>
            <a:off x="4528174" y="3497762"/>
            <a:ext cx="3625226" cy="56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59810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UML Designs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5ADB3B-F6D7-834B-C210-13EDC7F4455E}"/>
              </a:ext>
            </a:extLst>
          </p:cNvPr>
          <p:cNvSpPr txBox="1">
            <a:spLocks/>
          </p:cNvSpPr>
          <p:nvPr/>
        </p:nvSpPr>
        <p:spPr>
          <a:xfrm>
            <a:off x="6737446" y="2863735"/>
            <a:ext cx="3625226" cy="56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 Diagram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3DA971-A136-E91D-ECD2-5376D7E55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44" y="1425074"/>
            <a:ext cx="5732060" cy="463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48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59810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UML Designs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5ADB3B-F6D7-834B-C210-13EDC7F4455E}"/>
              </a:ext>
            </a:extLst>
          </p:cNvPr>
          <p:cNvSpPr txBox="1">
            <a:spLocks/>
          </p:cNvSpPr>
          <p:nvPr/>
        </p:nvSpPr>
        <p:spPr>
          <a:xfrm>
            <a:off x="6737446" y="2863735"/>
            <a:ext cx="3625226" cy="56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Sequence Diagram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06E0922-0BC0-2959-9CC7-9E95FBBA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82" y="1425075"/>
            <a:ext cx="5790064" cy="46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3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Enrollment System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2022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Landing (Home) Page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6CB14D07-F0CD-C631-DA11-08BBF042A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707"/>
            <a:ext cx="12192000" cy="536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627"/>
            <a:ext cx="10515600" cy="472642"/>
          </a:xfrm>
        </p:spPr>
        <p:txBody>
          <a:bodyPr>
            <a:normAutofit fontScale="90000"/>
          </a:bodyPr>
          <a:lstStyle/>
          <a:p>
            <a:r>
              <a:rPr lang="en-ZA" dirty="0"/>
              <a:t>Registration Page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38912"/>
            <a:ext cx="2743200" cy="18256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38912"/>
            <a:ext cx="4114800" cy="182563"/>
          </a:xfrm>
        </p:spPr>
        <p:txBody>
          <a:bodyPr/>
          <a:lstStyle/>
          <a:p>
            <a:r>
              <a:rPr lang="en-US" dirty="0"/>
              <a:t>Course Enrollment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2743200" cy="182563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3A982-8BB2-1710-4EC1-48153741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269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9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{83E5FD6D-F4C2-401D-B621-6D5876937FAC}tf10081922_win32</Template>
  <TotalTime>4376</TotalTime>
  <Words>443</Words>
  <Application>Microsoft Office PowerPoint</Application>
  <PresentationFormat>Widescreen</PresentationFormat>
  <Paragraphs>168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Quire Sans Pro Light</vt:lpstr>
      <vt:lpstr>Tisa Offc Serif Pro</vt:lpstr>
      <vt:lpstr>Office Theme</vt:lpstr>
      <vt:lpstr>Course Enrollment System</vt:lpstr>
      <vt:lpstr>Objective</vt:lpstr>
      <vt:lpstr>Software Requirements Specification Document</vt:lpstr>
      <vt:lpstr>UML Designs</vt:lpstr>
      <vt:lpstr>UML Designs</vt:lpstr>
      <vt:lpstr>UML Designs</vt:lpstr>
      <vt:lpstr>Course Enrollment System</vt:lpstr>
      <vt:lpstr>Landing (Home) Page</vt:lpstr>
      <vt:lpstr>Registration Page</vt:lpstr>
      <vt:lpstr>Login Page</vt:lpstr>
      <vt:lpstr>Profile Page</vt:lpstr>
      <vt:lpstr>Course Schedule Page</vt:lpstr>
      <vt:lpstr>Search Courses Page</vt:lpstr>
      <vt:lpstr>Register Course Page</vt:lpstr>
      <vt:lpstr>Register Course Page contd.</vt:lpstr>
      <vt:lpstr>Course Schedule Page – Drop Course</vt:lpstr>
      <vt:lpstr>Course Schedule Page – Drop Course</vt:lpstr>
      <vt:lpstr>Course Schedule Page – Drop Course</vt:lpstr>
      <vt:lpstr>Waitlist</vt:lpstr>
      <vt:lpstr>Notification</vt:lpstr>
      <vt:lpstr>MySQL Database</vt:lpstr>
      <vt:lpstr>MySQL Database and Tables</vt:lpstr>
      <vt:lpstr>Student Table</vt:lpstr>
      <vt:lpstr>Course Table</vt:lpstr>
      <vt:lpstr>Course Table</vt:lpstr>
      <vt:lpstr>Available Table</vt:lpstr>
      <vt:lpstr>Enrollment Table</vt:lpstr>
      <vt:lpstr>Notification Table</vt:lpstr>
      <vt:lpstr>Waitlist Table</vt:lpstr>
      <vt:lpstr>PHP Source Code</vt:lpstr>
      <vt:lpstr>PHP Source 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Enrollment System</dc:title>
  <dc:creator>David</dc:creator>
  <cp:lastModifiedBy>David</cp:lastModifiedBy>
  <cp:revision>20</cp:revision>
  <dcterms:created xsi:type="dcterms:W3CDTF">2022-09-23T15:40:24Z</dcterms:created>
  <dcterms:modified xsi:type="dcterms:W3CDTF">2022-09-26T16:37:18Z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